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7" r:id="rId4"/>
    <p:sldId id="270" r:id="rId5"/>
    <p:sldId id="259" r:id="rId6"/>
    <p:sldId id="271" r:id="rId7"/>
    <p:sldId id="260" r:id="rId8"/>
    <p:sldId id="261" r:id="rId9"/>
    <p:sldId id="272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90"/>
  </p:normalViewPr>
  <p:slideViewPr>
    <p:cSldViewPr snapToGrid="0" snapToObjects="1">
      <p:cViewPr varScale="1">
        <p:scale>
          <a:sx n="105" d="100"/>
          <a:sy n="105" d="100"/>
        </p:scale>
        <p:origin x="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CAA93-14D4-F749-ABFA-182B15C5044A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A9E3A5F-E286-D647-B9E5-AE87E3BD838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277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CAA93-14D4-F749-ABFA-182B15C5044A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3A5F-E286-D647-B9E5-AE87E3BD838A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710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CAA93-14D4-F749-ABFA-182B15C5044A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3A5F-E286-D647-B9E5-AE87E3BD838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289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CAA93-14D4-F749-ABFA-182B15C5044A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3A5F-E286-D647-B9E5-AE87E3BD838A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850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CAA93-14D4-F749-ABFA-182B15C5044A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3A5F-E286-D647-B9E5-AE87E3BD838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03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CAA93-14D4-F749-ABFA-182B15C5044A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3A5F-E286-D647-B9E5-AE87E3BD838A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429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CAA93-14D4-F749-ABFA-182B15C5044A}" type="datetimeFigureOut">
              <a:rPr lang="en-US" smtClean="0"/>
              <a:t>11/6/19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3A5F-E286-D647-B9E5-AE87E3BD838A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291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CAA93-14D4-F749-ABFA-182B15C5044A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3A5F-E286-D647-B9E5-AE87E3BD838A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103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CAA93-14D4-F749-ABFA-182B15C5044A}" type="datetimeFigureOut">
              <a:rPr lang="en-US" smtClean="0"/>
              <a:t>11/6/19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3A5F-E286-D647-B9E5-AE87E3BD8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2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CAA93-14D4-F749-ABFA-182B15C5044A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3A5F-E286-D647-B9E5-AE87E3BD838A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861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0DCAA93-14D4-F749-ABFA-182B15C5044A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3A5F-E286-D647-B9E5-AE87E3BD838A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25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CAA93-14D4-F749-ABFA-182B15C5044A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A9E3A5F-E286-D647-B9E5-AE87E3BD838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575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8C719-A941-2A4D-BB0B-FC5A5231F4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Dijkstra’s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EDE48F-98A5-6045-8A2D-E8EDB4A7CC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Dylan Blecher, COMP2521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19A09-143C-F146-AFF0-CE44E60A4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396965" y="92529"/>
            <a:ext cx="2691819" cy="3251200"/>
          </a:xfrm>
          <a:prstGeom prst="rect">
            <a:avLst/>
          </a:prstGeom>
        </p:spPr>
      </p:pic>
      <p:sp>
        <p:nvSpPr>
          <p:cNvPr id="5" name="Cloud Callout 4">
            <a:extLst>
              <a:ext uri="{FF2B5EF4-FFF2-40B4-BE49-F238E27FC236}">
                <a16:creationId xmlns:a16="http://schemas.microsoft.com/office/drawing/2014/main" id="{464E083A-EEE6-2343-9610-D793C9B2F63F}"/>
              </a:ext>
            </a:extLst>
          </p:cNvPr>
          <p:cNvSpPr/>
          <p:nvPr/>
        </p:nvSpPr>
        <p:spPr>
          <a:xfrm flipH="1">
            <a:off x="6443361" y="43376"/>
            <a:ext cx="2438401" cy="1974768"/>
          </a:xfrm>
          <a:prstGeom prst="cloudCallout">
            <a:avLst>
              <a:gd name="adj1" fmla="val -75456"/>
              <a:gd name="adj2" fmla="val -1836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Discrete </a:t>
            </a:r>
            <a:r>
              <a:rPr lang="en-US" dirty="0" err="1">
                <a:solidFill>
                  <a:sysClr val="windowText" lastClr="000000"/>
                </a:solidFill>
              </a:rPr>
              <a:t>Maths</a:t>
            </a:r>
            <a:r>
              <a:rPr lang="en-US" dirty="0">
                <a:solidFill>
                  <a:sysClr val="windowText" lastClr="000000"/>
                </a:solidFill>
              </a:rPr>
              <a:t> is lit </a:t>
            </a:r>
          </a:p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🔥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D26990-1AAE-2847-9A92-10A4300A6C78}"/>
              </a:ext>
            </a:extLst>
          </p:cNvPr>
          <p:cNvSpPr txBox="1">
            <a:spLocks/>
          </p:cNvSpPr>
          <p:nvPr/>
        </p:nvSpPr>
        <p:spPr>
          <a:xfrm>
            <a:off x="0" y="4696300"/>
            <a:ext cx="12191999" cy="770045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buFont typeface="Wingdings" pitchFamily="2" charset="2"/>
              <a:buChar char="ü"/>
            </a:pPr>
            <a:r>
              <a:rPr lang="en-US" sz="2500" cap="none" dirty="0"/>
              <a:t>From a start node, find the shortest path to ALL other nodes </a:t>
            </a:r>
            <a:r>
              <a:rPr lang="en-US" sz="2500" cap="none" dirty="0">
                <a:sym typeface="Wingdings" pitchFamily="2" charset="2"/>
              </a:rPr>
              <a:t></a:t>
            </a:r>
            <a:endParaRPr lang="en-US" sz="2500" cap="non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124104-6C95-AD48-8F28-8081E9033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3376"/>
            <a:ext cx="3300966" cy="216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1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F2D8-98EE-0F46-A90F-EC86960E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64014"/>
            <a:ext cx="9603275" cy="733590"/>
          </a:xfrm>
        </p:spPr>
        <p:txBody>
          <a:bodyPr>
            <a:normAutofit/>
          </a:bodyPr>
          <a:lstStyle/>
          <a:p>
            <a:r>
              <a:rPr lang="en-US" sz="4500" cap="none" dirty="0"/>
              <a:t>Current node: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ABAB83-D959-6A47-9EDB-9EC29C0A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084" y="2330660"/>
            <a:ext cx="5431928" cy="2893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4B1CADE-26B8-9942-9A19-ADCAB9EADF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6877551"/>
                  </p:ext>
                </p:extLst>
              </p:nvPr>
            </p:nvGraphicFramePr>
            <p:xfrm>
              <a:off x="1393216" y="3975818"/>
              <a:ext cx="5004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2000">
                      <a:extLst>
                        <a:ext uri="{9D8B030D-6E8A-4147-A177-3AD203B41FA5}">
                          <a16:colId xmlns:a16="http://schemas.microsoft.com/office/drawing/2014/main" val="4282581206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693411971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5547698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050801802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7821381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9114418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899828217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674670300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215187573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54399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Predecessor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923338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Distance from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73647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4B1CADE-26B8-9942-9A19-ADCAB9EADF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6877551"/>
                  </p:ext>
                </p:extLst>
              </p:nvPr>
            </p:nvGraphicFramePr>
            <p:xfrm>
              <a:off x="1393216" y="3975818"/>
              <a:ext cx="5004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2000">
                      <a:extLst>
                        <a:ext uri="{9D8B030D-6E8A-4147-A177-3AD203B41FA5}">
                          <a16:colId xmlns:a16="http://schemas.microsoft.com/office/drawing/2014/main" val="4282581206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693411971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5547698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050801802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7821381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9114418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899828217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674670300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215187573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54399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Predecessor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92333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Distance from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00000" t="-206897" r="-3030" b="-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73647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31D7BE8-DA61-9D49-B37A-7B81863E809D}"/>
              </a:ext>
            </a:extLst>
          </p:cNvPr>
          <p:cNvSpPr/>
          <p:nvPr/>
        </p:nvSpPr>
        <p:spPr>
          <a:xfrm>
            <a:off x="6561437" y="4453892"/>
            <a:ext cx="729048" cy="72904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3086428-2942-2843-A436-B347989CA5C7}"/>
              </a:ext>
            </a:extLst>
          </p:cNvPr>
          <p:cNvSpPr txBox="1">
            <a:spLocks/>
          </p:cNvSpPr>
          <p:nvPr/>
        </p:nvSpPr>
        <p:spPr>
          <a:xfrm>
            <a:off x="1393216" y="2919493"/>
            <a:ext cx="9603275" cy="22226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Unvisited nodes:  </a:t>
            </a:r>
            <a:r>
              <a:rPr lang="en-US" sz="2400" strike="sngStrike" dirty="0"/>
              <a:t>0</a:t>
            </a:r>
            <a:r>
              <a:rPr lang="en-US" sz="2400" dirty="0"/>
              <a:t>  </a:t>
            </a:r>
            <a:r>
              <a:rPr lang="en-US" sz="2400" strike="sngStrike" dirty="0"/>
              <a:t>1</a:t>
            </a:r>
            <a:r>
              <a:rPr lang="en-US" sz="2400" dirty="0"/>
              <a:t>  </a:t>
            </a:r>
            <a:r>
              <a:rPr lang="en-US" sz="2400" strike="sngStrike" dirty="0"/>
              <a:t>2</a:t>
            </a:r>
            <a:r>
              <a:rPr lang="en-US" sz="2400" dirty="0"/>
              <a:t>  </a:t>
            </a:r>
            <a:r>
              <a:rPr lang="en-US" sz="2400" strike="sngStrike" dirty="0"/>
              <a:t>3</a:t>
            </a:r>
            <a:r>
              <a:rPr lang="en-US" sz="2400" dirty="0"/>
              <a:t>  4  5  6  7</a:t>
            </a:r>
          </a:p>
        </p:txBody>
      </p:sp>
    </p:spTree>
    <p:extLst>
      <p:ext uri="{BB962C8B-B14F-4D97-AF65-F5344CB8AC3E}">
        <p14:creationId xmlns:p14="http://schemas.microsoft.com/office/powerpoint/2010/main" val="326336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F2D8-98EE-0F46-A90F-EC86960E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64014"/>
            <a:ext cx="9603275" cy="733590"/>
          </a:xfrm>
        </p:spPr>
        <p:txBody>
          <a:bodyPr>
            <a:normAutofit/>
          </a:bodyPr>
          <a:lstStyle/>
          <a:p>
            <a:r>
              <a:rPr lang="en-US" sz="4500" cap="none" dirty="0"/>
              <a:t>Current node: 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ABAB83-D959-6A47-9EDB-9EC29C0A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084" y="2330660"/>
            <a:ext cx="5431928" cy="2893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4B1CADE-26B8-9942-9A19-ADCAB9EADF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8833588"/>
                  </p:ext>
                </p:extLst>
              </p:nvPr>
            </p:nvGraphicFramePr>
            <p:xfrm>
              <a:off x="1393216" y="3975818"/>
              <a:ext cx="5004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2000">
                      <a:extLst>
                        <a:ext uri="{9D8B030D-6E8A-4147-A177-3AD203B41FA5}">
                          <a16:colId xmlns:a16="http://schemas.microsoft.com/office/drawing/2014/main" val="4282581206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693411971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5547698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050801802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7821381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9114418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899828217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674670300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215187573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54399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Predecessor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923338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Distance from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73647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4B1CADE-26B8-9942-9A19-ADCAB9EADF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8833588"/>
                  </p:ext>
                </p:extLst>
              </p:nvPr>
            </p:nvGraphicFramePr>
            <p:xfrm>
              <a:off x="1393216" y="3975818"/>
              <a:ext cx="5004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2000">
                      <a:extLst>
                        <a:ext uri="{9D8B030D-6E8A-4147-A177-3AD203B41FA5}">
                          <a16:colId xmlns:a16="http://schemas.microsoft.com/office/drawing/2014/main" val="4282581206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693411971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5547698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050801802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7821381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9114418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899828217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674670300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215187573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54399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Predecessor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92333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Distance from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00000" t="-206897" r="-3030" b="-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73647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31D7BE8-DA61-9D49-B37A-7B81863E809D}"/>
              </a:ext>
            </a:extLst>
          </p:cNvPr>
          <p:cNvSpPr/>
          <p:nvPr/>
        </p:nvSpPr>
        <p:spPr>
          <a:xfrm>
            <a:off x="8598318" y="4201166"/>
            <a:ext cx="729048" cy="72904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3086428-2942-2843-A436-B347989CA5C7}"/>
              </a:ext>
            </a:extLst>
          </p:cNvPr>
          <p:cNvSpPr txBox="1">
            <a:spLocks/>
          </p:cNvSpPr>
          <p:nvPr/>
        </p:nvSpPr>
        <p:spPr>
          <a:xfrm>
            <a:off x="1393216" y="2919493"/>
            <a:ext cx="9603275" cy="22226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Unvisited nodes:  </a:t>
            </a:r>
            <a:r>
              <a:rPr lang="en-US" sz="2400" strike="sngStrike" dirty="0"/>
              <a:t>0</a:t>
            </a:r>
            <a:r>
              <a:rPr lang="en-US" sz="2400" dirty="0"/>
              <a:t>  </a:t>
            </a:r>
            <a:r>
              <a:rPr lang="en-US" sz="2400" strike="sngStrike" dirty="0"/>
              <a:t>1</a:t>
            </a:r>
            <a:r>
              <a:rPr lang="en-US" sz="2400" dirty="0"/>
              <a:t>  </a:t>
            </a:r>
            <a:r>
              <a:rPr lang="en-US" sz="2400" strike="sngStrike" dirty="0"/>
              <a:t>2</a:t>
            </a:r>
            <a:r>
              <a:rPr lang="en-US" sz="2400" dirty="0"/>
              <a:t>  </a:t>
            </a:r>
            <a:r>
              <a:rPr lang="en-US" sz="2400" strike="sngStrike" dirty="0"/>
              <a:t>3</a:t>
            </a:r>
            <a:r>
              <a:rPr lang="en-US" sz="2400" dirty="0"/>
              <a:t>  </a:t>
            </a:r>
            <a:r>
              <a:rPr lang="en-US" sz="2400" strike="sngStrike" dirty="0"/>
              <a:t>4</a:t>
            </a:r>
            <a:r>
              <a:rPr lang="en-US" sz="2400" dirty="0"/>
              <a:t>  5  6  7</a:t>
            </a:r>
          </a:p>
        </p:txBody>
      </p:sp>
    </p:spTree>
    <p:extLst>
      <p:ext uri="{BB962C8B-B14F-4D97-AF65-F5344CB8AC3E}">
        <p14:creationId xmlns:p14="http://schemas.microsoft.com/office/powerpoint/2010/main" val="308984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F2D8-98EE-0F46-A90F-EC86960E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64014"/>
            <a:ext cx="9603275" cy="733590"/>
          </a:xfrm>
        </p:spPr>
        <p:txBody>
          <a:bodyPr>
            <a:normAutofit/>
          </a:bodyPr>
          <a:lstStyle/>
          <a:p>
            <a:r>
              <a:rPr lang="en-US" sz="4500" cap="none" dirty="0"/>
              <a:t>Current node: 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ABAB83-D959-6A47-9EDB-9EC29C0A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084" y="2330660"/>
            <a:ext cx="5431928" cy="2893092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4B1CADE-26B8-9942-9A19-ADCAB9EA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691416"/>
              </p:ext>
            </p:extLst>
          </p:nvPr>
        </p:nvGraphicFramePr>
        <p:xfrm>
          <a:off x="1393216" y="3975818"/>
          <a:ext cx="50040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4282581206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3693411971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554769898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3050801802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782138198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191144188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1899828217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674670300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21518757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439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Predecessor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33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from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364734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231D7BE8-DA61-9D49-B37A-7B81863E809D}"/>
              </a:ext>
            </a:extLst>
          </p:cNvPr>
          <p:cNvSpPr/>
          <p:nvPr/>
        </p:nvSpPr>
        <p:spPr>
          <a:xfrm>
            <a:off x="8598318" y="4201166"/>
            <a:ext cx="729048" cy="72904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3086428-2942-2843-A436-B347989CA5C7}"/>
              </a:ext>
            </a:extLst>
          </p:cNvPr>
          <p:cNvSpPr txBox="1">
            <a:spLocks/>
          </p:cNvSpPr>
          <p:nvPr/>
        </p:nvSpPr>
        <p:spPr>
          <a:xfrm>
            <a:off x="1393216" y="2919493"/>
            <a:ext cx="9603275" cy="22226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Unvisited nodes:  </a:t>
            </a:r>
            <a:r>
              <a:rPr lang="en-US" sz="2400" strike="sngStrike" dirty="0"/>
              <a:t>0</a:t>
            </a:r>
            <a:r>
              <a:rPr lang="en-US" sz="2400" dirty="0"/>
              <a:t>  </a:t>
            </a:r>
            <a:r>
              <a:rPr lang="en-US" sz="2400" strike="sngStrike" dirty="0"/>
              <a:t>1</a:t>
            </a:r>
            <a:r>
              <a:rPr lang="en-US" sz="2400" dirty="0"/>
              <a:t>  </a:t>
            </a:r>
            <a:r>
              <a:rPr lang="en-US" sz="2400" strike="sngStrike" dirty="0"/>
              <a:t>2</a:t>
            </a:r>
            <a:r>
              <a:rPr lang="en-US" sz="2400" dirty="0"/>
              <a:t>  </a:t>
            </a:r>
            <a:r>
              <a:rPr lang="en-US" sz="2400" strike="sngStrike" dirty="0"/>
              <a:t>3</a:t>
            </a:r>
            <a:r>
              <a:rPr lang="en-US" sz="2400" dirty="0"/>
              <a:t>  </a:t>
            </a:r>
            <a:r>
              <a:rPr lang="en-US" sz="2400" strike="sngStrike" dirty="0"/>
              <a:t>4</a:t>
            </a:r>
            <a:r>
              <a:rPr lang="en-US" sz="2400" dirty="0"/>
              <a:t>  5  6  7</a:t>
            </a:r>
          </a:p>
        </p:txBody>
      </p:sp>
    </p:spTree>
    <p:extLst>
      <p:ext uri="{BB962C8B-B14F-4D97-AF65-F5344CB8AC3E}">
        <p14:creationId xmlns:p14="http://schemas.microsoft.com/office/powerpoint/2010/main" val="274644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F2D8-98EE-0F46-A90F-EC86960E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64014"/>
            <a:ext cx="9603275" cy="733590"/>
          </a:xfrm>
        </p:spPr>
        <p:txBody>
          <a:bodyPr>
            <a:normAutofit/>
          </a:bodyPr>
          <a:lstStyle/>
          <a:p>
            <a:r>
              <a:rPr lang="en-US" sz="4500" cap="none" dirty="0"/>
              <a:t>Current node: 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ABAB83-D959-6A47-9EDB-9EC29C0A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084" y="2330660"/>
            <a:ext cx="5431928" cy="2893092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4B1CADE-26B8-9942-9A19-ADCAB9EA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90325"/>
              </p:ext>
            </p:extLst>
          </p:nvPr>
        </p:nvGraphicFramePr>
        <p:xfrm>
          <a:off x="1393216" y="3975818"/>
          <a:ext cx="50040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4282581206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3693411971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554769898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3050801802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782138198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191144188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1899828217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674670300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21518757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439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Predecessor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33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from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364734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231D7BE8-DA61-9D49-B37A-7B81863E809D}"/>
              </a:ext>
            </a:extLst>
          </p:cNvPr>
          <p:cNvSpPr/>
          <p:nvPr/>
        </p:nvSpPr>
        <p:spPr>
          <a:xfrm>
            <a:off x="9364436" y="3048158"/>
            <a:ext cx="729048" cy="72904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3086428-2942-2843-A436-B347989CA5C7}"/>
              </a:ext>
            </a:extLst>
          </p:cNvPr>
          <p:cNvSpPr txBox="1">
            <a:spLocks/>
          </p:cNvSpPr>
          <p:nvPr/>
        </p:nvSpPr>
        <p:spPr>
          <a:xfrm>
            <a:off x="1393216" y="2919493"/>
            <a:ext cx="9603275" cy="22226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Unvisited nodes:  </a:t>
            </a:r>
            <a:r>
              <a:rPr lang="en-US" sz="2400" strike="sngStrike" dirty="0"/>
              <a:t>0</a:t>
            </a:r>
            <a:r>
              <a:rPr lang="en-US" sz="2400" dirty="0"/>
              <a:t>  </a:t>
            </a:r>
            <a:r>
              <a:rPr lang="en-US" sz="2400" strike="sngStrike" dirty="0"/>
              <a:t>1</a:t>
            </a:r>
            <a:r>
              <a:rPr lang="en-US" sz="2400" dirty="0"/>
              <a:t>  </a:t>
            </a:r>
            <a:r>
              <a:rPr lang="en-US" sz="2400" strike="sngStrike" dirty="0"/>
              <a:t>2</a:t>
            </a:r>
            <a:r>
              <a:rPr lang="en-US" sz="2400" dirty="0"/>
              <a:t>  </a:t>
            </a:r>
            <a:r>
              <a:rPr lang="en-US" sz="2400" strike="sngStrike" dirty="0"/>
              <a:t>3</a:t>
            </a:r>
            <a:r>
              <a:rPr lang="en-US" sz="2400" dirty="0"/>
              <a:t>  </a:t>
            </a:r>
            <a:r>
              <a:rPr lang="en-US" sz="2400" strike="sngStrike" dirty="0"/>
              <a:t>4</a:t>
            </a:r>
            <a:r>
              <a:rPr lang="en-US" sz="2400" dirty="0"/>
              <a:t>  </a:t>
            </a:r>
            <a:r>
              <a:rPr lang="en-US" sz="2400" strike="sngStrike" dirty="0"/>
              <a:t>5</a:t>
            </a:r>
            <a:r>
              <a:rPr lang="en-US" sz="2400" dirty="0"/>
              <a:t>  6  7</a:t>
            </a:r>
          </a:p>
        </p:txBody>
      </p:sp>
    </p:spTree>
    <p:extLst>
      <p:ext uri="{BB962C8B-B14F-4D97-AF65-F5344CB8AC3E}">
        <p14:creationId xmlns:p14="http://schemas.microsoft.com/office/powerpoint/2010/main" val="194879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F2D8-98EE-0F46-A90F-EC86960E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64014"/>
            <a:ext cx="9603275" cy="733590"/>
          </a:xfrm>
        </p:spPr>
        <p:txBody>
          <a:bodyPr>
            <a:normAutofit/>
          </a:bodyPr>
          <a:lstStyle/>
          <a:p>
            <a:r>
              <a:rPr lang="en-US" sz="4500" cap="none" dirty="0"/>
              <a:t>Current node: 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ABAB83-D959-6A47-9EDB-9EC29C0A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084" y="2330660"/>
            <a:ext cx="5431928" cy="2893092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4B1CADE-26B8-9942-9A19-ADCAB9EA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726457"/>
              </p:ext>
            </p:extLst>
          </p:nvPr>
        </p:nvGraphicFramePr>
        <p:xfrm>
          <a:off x="1393216" y="3975818"/>
          <a:ext cx="50040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4282581206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3693411971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554769898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3050801802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782138198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191144188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1899828217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674670300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21518757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439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Predecessor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33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from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364734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231D7BE8-DA61-9D49-B37A-7B81863E809D}"/>
              </a:ext>
            </a:extLst>
          </p:cNvPr>
          <p:cNvSpPr/>
          <p:nvPr/>
        </p:nvSpPr>
        <p:spPr>
          <a:xfrm>
            <a:off x="9364436" y="3048158"/>
            <a:ext cx="729048" cy="72904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3086428-2942-2843-A436-B347989CA5C7}"/>
              </a:ext>
            </a:extLst>
          </p:cNvPr>
          <p:cNvSpPr txBox="1">
            <a:spLocks/>
          </p:cNvSpPr>
          <p:nvPr/>
        </p:nvSpPr>
        <p:spPr>
          <a:xfrm>
            <a:off x="1393216" y="2919493"/>
            <a:ext cx="9603275" cy="22226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Unvisited nodes:  </a:t>
            </a:r>
            <a:r>
              <a:rPr lang="en-US" sz="2400" strike="sngStrike" dirty="0"/>
              <a:t>0</a:t>
            </a:r>
            <a:r>
              <a:rPr lang="en-US" sz="2400" dirty="0"/>
              <a:t>  </a:t>
            </a:r>
            <a:r>
              <a:rPr lang="en-US" sz="2400" strike="sngStrike" dirty="0"/>
              <a:t>1</a:t>
            </a:r>
            <a:r>
              <a:rPr lang="en-US" sz="2400" dirty="0"/>
              <a:t>  </a:t>
            </a:r>
            <a:r>
              <a:rPr lang="en-US" sz="2400" strike="sngStrike" dirty="0"/>
              <a:t>2</a:t>
            </a:r>
            <a:r>
              <a:rPr lang="en-US" sz="2400" dirty="0"/>
              <a:t>  </a:t>
            </a:r>
            <a:r>
              <a:rPr lang="en-US" sz="2400" strike="sngStrike" dirty="0"/>
              <a:t>3</a:t>
            </a:r>
            <a:r>
              <a:rPr lang="en-US" sz="2400" dirty="0"/>
              <a:t>  </a:t>
            </a:r>
            <a:r>
              <a:rPr lang="en-US" sz="2400" strike="sngStrike" dirty="0"/>
              <a:t>4</a:t>
            </a:r>
            <a:r>
              <a:rPr lang="en-US" sz="2400" dirty="0"/>
              <a:t>  </a:t>
            </a:r>
            <a:r>
              <a:rPr lang="en-US" sz="2400" strike="sngStrike" dirty="0"/>
              <a:t>5</a:t>
            </a:r>
            <a:r>
              <a:rPr lang="en-US" sz="2400" dirty="0"/>
              <a:t>  6  7</a:t>
            </a:r>
          </a:p>
        </p:txBody>
      </p:sp>
    </p:spTree>
    <p:extLst>
      <p:ext uri="{BB962C8B-B14F-4D97-AF65-F5344CB8AC3E}">
        <p14:creationId xmlns:p14="http://schemas.microsoft.com/office/powerpoint/2010/main" val="343492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F2D8-98EE-0F46-A90F-EC86960E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64014"/>
            <a:ext cx="9603275" cy="733590"/>
          </a:xfrm>
        </p:spPr>
        <p:txBody>
          <a:bodyPr>
            <a:normAutofit/>
          </a:bodyPr>
          <a:lstStyle/>
          <a:p>
            <a:r>
              <a:rPr lang="en-US" sz="4500" cap="none" dirty="0"/>
              <a:t>Current node: 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ABAB83-D959-6A47-9EDB-9EC29C0A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084" y="2330660"/>
            <a:ext cx="5431928" cy="2893092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4B1CADE-26B8-9942-9A19-ADCAB9EA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454838"/>
              </p:ext>
            </p:extLst>
          </p:nvPr>
        </p:nvGraphicFramePr>
        <p:xfrm>
          <a:off x="1393216" y="3975818"/>
          <a:ext cx="50040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4282581206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3693411971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554769898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3050801802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782138198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191144188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1899828217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674670300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21518757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439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Predecessor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33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from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364734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231D7BE8-DA61-9D49-B37A-7B81863E809D}"/>
              </a:ext>
            </a:extLst>
          </p:cNvPr>
          <p:cNvSpPr/>
          <p:nvPr/>
        </p:nvSpPr>
        <p:spPr>
          <a:xfrm>
            <a:off x="10701275" y="2592040"/>
            <a:ext cx="729048" cy="72904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3086428-2942-2843-A436-B347989CA5C7}"/>
              </a:ext>
            </a:extLst>
          </p:cNvPr>
          <p:cNvSpPr txBox="1">
            <a:spLocks/>
          </p:cNvSpPr>
          <p:nvPr/>
        </p:nvSpPr>
        <p:spPr>
          <a:xfrm>
            <a:off x="1393216" y="2919493"/>
            <a:ext cx="9603275" cy="22226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Unvisited nodes:  </a:t>
            </a:r>
            <a:r>
              <a:rPr lang="en-US" sz="2400" strike="sngStrike" dirty="0"/>
              <a:t>0</a:t>
            </a:r>
            <a:r>
              <a:rPr lang="en-US" sz="2400" dirty="0"/>
              <a:t>  </a:t>
            </a:r>
            <a:r>
              <a:rPr lang="en-US" sz="2400" strike="sngStrike" dirty="0"/>
              <a:t>1</a:t>
            </a:r>
            <a:r>
              <a:rPr lang="en-US" sz="2400" dirty="0"/>
              <a:t>  </a:t>
            </a:r>
            <a:r>
              <a:rPr lang="en-US" sz="2400" strike="sngStrike" dirty="0"/>
              <a:t>2</a:t>
            </a:r>
            <a:r>
              <a:rPr lang="en-US" sz="2400" dirty="0"/>
              <a:t>  </a:t>
            </a:r>
            <a:r>
              <a:rPr lang="en-US" sz="2400" strike="sngStrike" dirty="0"/>
              <a:t>3</a:t>
            </a:r>
            <a:r>
              <a:rPr lang="en-US" sz="2400" dirty="0"/>
              <a:t>  </a:t>
            </a:r>
            <a:r>
              <a:rPr lang="en-US" sz="2400" strike="sngStrike" dirty="0"/>
              <a:t>4</a:t>
            </a:r>
            <a:r>
              <a:rPr lang="en-US" sz="2400" dirty="0"/>
              <a:t>  </a:t>
            </a:r>
            <a:r>
              <a:rPr lang="en-US" sz="2400" strike="sngStrike" dirty="0"/>
              <a:t>5</a:t>
            </a:r>
            <a:r>
              <a:rPr lang="en-US" sz="2400" dirty="0"/>
              <a:t>  </a:t>
            </a:r>
            <a:r>
              <a:rPr lang="en-US" sz="2400" strike="sngStrike" dirty="0"/>
              <a:t>6</a:t>
            </a:r>
            <a:r>
              <a:rPr lang="en-US" sz="2400" dirty="0"/>
              <a:t>  7</a:t>
            </a:r>
          </a:p>
        </p:txBody>
      </p:sp>
    </p:spTree>
    <p:extLst>
      <p:ext uri="{BB962C8B-B14F-4D97-AF65-F5344CB8AC3E}">
        <p14:creationId xmlns:p14="http://schemas.microsoft.com/office/powerpoint/2010/main" val="292149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F2D8-98EE-0F46-A90F-EC86960E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64014"/>
            <a:ext cx="9603275" cy="733590"/>
          </a:xfrm>
        </p:spPr>
        <p:txBody>
          <a:bodyPr>
            <a:normAutofit/>
          </a:bodyPr>
          <a:lstStyle/>
          <a:p>
            <a:r>
              <a:rPr lang="en-US" sz="4500" cap="none" dirty="0"/>
              <a:t>Current node: 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ABAB83-D959-6A47-9EDB-9EC29C0A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084" y="2330660"/>
            <a:ext cx="5431928" cy="2893092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4B1CADE-26B8-9942-9A19-ADCAB9EA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690859"/>
              </p:ext>
            </p:extLst>
          </p:nvPr>
        </p:nvGraphicFramePr>
        <p:xfrm>
          <a:off x="1393216" y="3975818"/>
          <a:ext cx="50040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4282581206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3693411971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554769898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3050801802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782138198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191144188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1899828217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674670300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21518757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439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Predecessor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33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from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364734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231D7BE8-DA61-9D49-B37A-7B81863E809D}"/>
              </a:ext>
            </a:extLst>
          </p:cNvPr>
          <p:cNvSpPr/>
          <p:nvPr/>
        </p:nvSpPr>
        <p:spPr>
          <a:xfrm>
            <a:off x="11170560" y="3975818"/>
            <a:ext cx="729048" cy="72904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3086428-2942-2843-A436-B347989CA5C7}"/>
              </a:ext>
            </a:extLst>
          </p:cNvPr>
          <p:cNvSpPr txBox="1">
            <a:spLocks/>
          </p:cNvSpPr>
          <p:nvPr/>
        </p:nvSpPr>
        <p:spPr>
          <a:xfrm>
            <a:off x="1393216" y="2919493"/>
            <a:ext cx="9603275" cy="22226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Unvisited nodes:  </a:t>
            </a:r>
            <a:r>
              <a:rPr lang="en-US" sz="2400" strike="sngStrike" dirty="0"/>
              <a:t>0</a:t>
            </a:r>
            <a:r>
              <a:rPr lang="en-US" sz="2400" dirty="0"/>
              <a:t>  </a:t>
            </a:r>
            <a:r>
              <a:rPr lang="en-US" sz="2400" strike="sngStrike" dirty="0"/>
              <a:t>1</a:t>
            </a:r>
            <a:r>
              <a:rPr lang="en-US" sz="2400" dirty="0"/>
              <a:t>  </a:t>
            </a:r>
            <a:r>
              <a:rPr lang="en-US" sz="2400" strike="sngStrike" dirty="0"/>
              <a:t>2</a:t>
            </a:r>
            <a:r>
              <a:rPr lang="en-US" sz="2400" dirty="0"/>
              <a:t>  </a:t>
            </a:r>
            <a:r>
              <a:rPr lang="en-US" sz="2400" strike="sngStrike" dirty="0"/>
              <a:t>3</a:t>
            </a:r>
            <a:r>
              <a:rPr lang="en-US" sz="2400" dirty="0"/>
              <a:t>  </a:t>
            </a:r>
            <a:r>
              <a:rPr lang="en-US" sz="2400" strike="sngStrike" dirty="0"/>
              <a:t>4</a:t>
            </a:r>
            <a:r>
              <a:rPr lang="en-US" sz="2400" dirty="0"/>
              <a:t>  </a:t>
            </a:r>
            <a:r>
              <a:rPr lang="en-US" sz="2400" strike="sngStrike" dirty="0"/>
              <a:t>5</a:t>
            </a:r>
            <a:r>
              <a:rPr lang="en-US" sz="2400" dirty="0"/>
              <a:t>  </a:t>
            </a:r>
            <a:r>
              <a:rPr lang="en-US" sz="2400" strike="sngStrike" dirty="0"/>
              <a:t>6</a:t>
            </a:r>
            <a:r>
              <a:rPr lang="en-US" sz="2400" dirty="0"/>
              <a:t>  </a:t>
            </a:r>
            <a:r>
              <a:rPr lang="en-US" sz="2400" strike="sngStrike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53484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3086428-2942-2843-A436-B347989CA5C7}"/>
              </a:ext>
            </a:extLst>
          </p:cNvPr>
          <p:cNvSpPr txBox="1">
            <a:spLocks/>
          </p:cNvSpPr>
          <p:nvPr/>
        </p:nvSpPr>
        <p:spPr>
          <a:xfrm>
            <a:off x="1393216" y="2919492"/>
            <a:ext cx="9603275" cy="3839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Unvisited nodes:  </a:t>
            </a:r>
            <a:r>
              <a:rPr lang="en-US" sz="2400" strike="sngStrike" dirty="0"/>
              <a:t>0</a:t>
            </a:r>
            <a:r>
              <a:rPr lang="en-US" sz="2400" dirty="0"/>
              <a:t>  </a:t>
            </a:r>
            <a:r>
              <a:rPr lang="en-US" sz="2400" strike="sngStrike" dirty="0"/>
              <a:t>1</a:t>
            </a:r>
            <a:r>
              <a:rPr lang="en-US" sz="2400" dirty="0"/>
              <a:t>  </a:t>
            </a:r>
            <a:r>
              <a:rPr lang="en-US" sz="2400" strike="sngStrike" dirty="0"/>
              <a:t>2</a:t>
            </a:r>
            <a:r>
              <a:rPr lang="en-US" sz="2400" dirty="0"/>
              <a:t>  </a:t>
            </a:r>
            <a:r>
              <a:rPr lang="en-US" sz="2400" strike="sngStrike" dirty="0"/>
              <a:t>3</a:t>
            </a:r>
            <a:r>
              <a:rPr lang="en-US" sz="2400" dirty="0"/>
              <a:t>  </a:t>
            </a:r>
            <a:r>
              <a:rPr lang="en-US" sz="2400" strike="sngStrike" dirty="0"/>
              <a:t>4</a:t>
            </a:r>
            <a:r>
              <a:rPr lang="en-US" sz="2400" dirty="0"/>
              <a:t>  </a:t>
            </a:r>
            <a:r>
              <a:rPr lang="en-US" sz="2400" strike="sngStrike" dirty="0"/>
              <a:t>5</a:t>
            </a:r>
            <a:r>
              <a:rPr lang="en-US" sz="2400" dirty="0"/>
              <a:t>  </a:t>
            </a:r>
            <a:r>
              <a:rPr lang="en-US" sz="2400" strike="sngStrike" dirty="0"/>
              <a:t>6</a:t>
            </a:r>
            <a:r>
              <a:rPr lang="en-US" sz="2400" dirty="0"/>
              <a:t>  </a:t>
            </a:r>
            <a:r>
              <a:rPr lang="en-US" sz="2400" strike="sngStrike" dirty="0"/>
              <a:t>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strike="sngStrike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strike="sngStrike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strike="sngStrike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What’s the best route from 0 to 7?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0, 1, 5, 7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2F2D8-98EE-0F46-A90F-EC86960E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64014"/>
            <a:ext cx="9603275" cy="733590"/>
          </a:xfrm>
        </p:spPr>
        <p:txBody>
          <a:bodyPr>
            <a:normAutofit/>
          </a:bodyPr>
          <a:lstStyle/>
          <a:p>
            <a:r>
              <a:rPr lang="en-US" sz="4500" cap="none" dirty="0"/>
              <a:t>Done!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ABAB83-D959-6A47-9EDB-9EC29C0A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084" y="2330660"/>
            <a:ext cx="5431928" cy="2893092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4B1CADE-26B8-9942-9A19-ADCAB9EAD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070236"/>
              </p:ext>
            </p:extLst>
          </p:nvPr>
        </p:nvGraphicFramePr>
        <p:xfrm>
          <a:off x="1393216" y="3975818"/>
          <a:ext cx="50040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4282581206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3693411971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554769898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3050801802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782138198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191144188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1899828217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674670300"/>
                    </a:ext>
                  </a:extLst>
                </a:gridCol>
                <a:gridCol w="414000">
                  <a:extLst>
                    <a:ext uri="{9D8B030D-6E8A-4147-A177-3AD203B41FA5}">
                      <a16:colId xmlns:a16="http://schemas.microsoft.com/office/drawing/2014/main" val="21518757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439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Predecessor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233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from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364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252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B37B9-003D-9641-A7B4-EBB7A6A58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While we haven’t visited all nodes</a:t>
            </a:r>
          </a:p>
          <a:p>
            <a:pPr marL="457200" lvl="1" indent="0">
              <a:buNone/>
            </a:pPr>
            <a:r>
              <a:rPr lang="en-US" sz="2000"/>
              <a:t>Choose </a:t>
            </a:r>
            <a:r>
              <a:rPr lang="en-US" sz="2000" dirty="0"/>
              <a:t>current node to be the unvisited node with the smallest distance from start</a:t>
            </a:r>
          </a:p>
          <a:p>
            <a:pPr marL="457200" lvl="1" indent="0">
              <a:buNone/>
            </a:pPr>
            <a:r>
              <a:rPr lang="en-US" sz="2000" dirty="0"/>
              <a:t>Go through all unvisited </a:t>
            </a:r>
            <a:r>
              <a:rPr lang="en-US" sz="2000" dirty="0" err="1"/>
              <a:t>neighbours</a:t>
            </a:r>
            <a:r>
              <a:rPr lang="en-US" sz="2000" dirty="0"/>
              <a:t> of the current node</a:t>
            </a:r>
          </a:p>
          <a:p>
            <a:pPr marL="914400" lvl="2" indent="0">
              <a:buNone/>
            </a:pPr>
            <a:r>
              <a:rPr lang="en-US" sz="2000" dirty="0"/>
              <a:t>If the cost of getting to the </a:t>
            </a:r>
            <a:r>
              <a:rPr lang="en-US" sz="2000" dirty="0" err="1"/>
              <a:t>neighbour</a:t>
            </a:r>
            <a:r>
              <a:rPr lang="en-US" sz="2000" dirty="0"/>
              <a:t> is less than the stored amount</a:t>
            </a:r>
          </a:p>
          <a:p>
            <a:pPr marL="914400" lvl="2" indent="0">
              <a:buNone/>
            </a:pPr>
            <a:r>
              <a:rPr lang="en-US" sz="2000" dirty="0"/>
              <a:t>	Update predecessor and distance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FCECBB-5D7A-1D46-A4EA-F636720BC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64014"/>
            <a:ext cx="9603275" cy="733590"/>
          </a:xfrm>
        </p:spPr>
        <p:txBody>
          <a:bodyPr>
            <a:normAutofit/>
          </a:bodyPr>
          <a:lstStyle/>
          <a:p>
            <a:r>
              <a:rPr lang="en-US" sz="4500" cap="none" dirty="0"/>
              <a:t>Pseudo-Code</a:t>
            </a:r>
          </a:p>
        </p:txBody>
      </p:sp>
    </p:spTree>
    <p:extLst>
      <p:ext uri="{BB962C8B-B14F-4D97-AF65-F5344CB8AC3E}">
        <p14:creationId xmlns:p14="http://schemas.microsoft.com/office/powerpoint/2010/main" val="115587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AEE7A-94F4-E941-87ED-6B75BF43F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ED8A645-184B-9043-BC72-FE6048BF2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64014"/>
            <a:ext cx="9603275" cy="733590"/>
          </a:xfrm>
        </p:spPr>
        <p:txBody>
          <a:bodyPr>
            <a:normAutofit/>
          </a:bodyPr>
          <a:lstStyle/>
          <a:p>
            <a:r>
              <a:rPr lang="en-US" sz="4500" cap="none" dirty="0"/>
              <a:t>We’ll go from 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1054F-4C7E-B54D-B0E6-AD61B6318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084" y="2330660"/>
            <a:ext cx="5431928" cy="289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0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F2D8-98EE-0F46-A90F-EC86960E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64014"/>
            <a:ext cx="9603275" cy="733590"/>
          </a:xfrm>
        </p:spPr>
        <p:txBody>
          <a:bodyPr>
            <a:normAutofit/>
          </a:bodyPr>
          <a:lstStyle/>
          <a:p>
            <a:r>
              <a:rPr lang="en-US" sz="4500" cap="none" dirty="0" err="1"/>
              <a:t>Initialisation</a:t>
            </a:r>
            <a:endParaRPr lang="en-US" sz="4500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B1ED2-6213-9F41-BB9E-5D38911DE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216" y="2919493"/>
            <a:ext cx="9603275" cy="22226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Unvisited nodes:  0  1  2  3  4  5  6  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ABAB83-D959-6A47-9EDB-9EC29C0A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084" y="2330660"/>
            <a:ext cx="5431928" cy="2893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4B1CADE-26B8-9942-9A19-ADCAB9EADF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3473056"/>
                  </p:ext>
                </p:extLst>
              </p:nvPr>
            </p:nvGraphicFramePr>
            <p:xfrm>
              <a:off x="1393216" y="3975818"/>
              <a:ext cx="5004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2000">
                      <a:extLst>
                        <a:ext uri="{9D8B030D-6E8A-4147-A177-3AD203B41FA5}">
                          <a16:colId xmlns:a16="http://schemas.microsoft.com/office/drawing/2014/main" val="4282581206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693411971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5547698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050801802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7821381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9114418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899828217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674670300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215187573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54399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Predecessor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923338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Distance from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73647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4B1CADE-26B8-9942-9A19-ADCAB9EADF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3473056"/>
                  </p:ext>
                </p:extLst>
              </p:nvPr>
            </p:nvGraphicFramePr>
            <p:xfrm>
              <a:off x="1393216" y="3975818"/>
              <a:ext cx="5004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2000">
                      <a:extLst>
                        <a:ext uri="{9D8B030D-6E8A-4147-A177-3AD203B41FA5}">
                          <a16:colId xmlns:a16="http://schemas.microsoft.com/office/drawing/2014/main" val="4282581206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693411971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5547698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050801802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7821381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9114418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899828217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674670300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215187573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54399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Predecessor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92333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Distance from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6061" t="-206897" r="-596970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6061" t="-206897" r="-496970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28125" t="-206897" r="-412500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03030" t="-206897" r="-300000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03030" t="-206897" r="-200000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4375" t="-206897" r="-106250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00000" t="-206897" r="-3030" b="-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736473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1556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F2D8-98EE-0F46-A90F-EC86960E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64014"/>
            <a:ext cx="9603275" cy="733590"/>
          </a:xfrm>
        </p:spPr>
        <p:txBody>
          <a:bodyPr>
            <a:normAutofit/>
          </a:bodyPr>
          <a:lstStyle/>
          <a:p>
            <a:r>
              <a:rPr lang="en-US" sz="4500" cap="none" dirty="0"/>
              <a:t>Current node: 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ABAB83-D959-6A47-9EDB-9EC29C0A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084" y="2330660"/>
            <a:ext cx="5431928" cy="289309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31D7BE8-DA61-9D49-B37A-7B81863E809D}"/>
              </a:ext>
            </a:extLst>
          </p:cNvPr>
          <p:cNvSpPr/>
          <p:nvPr/>
        </p:nvSpPr>
        <p:spPr>
          <a:xfrm>
            <a:off x="6598508" y="2582561"/>
            <a:ext cx="729048" cy="72904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3086428-2942-2843-A436-B347989CA5C7}"/>
              </a:ext>
            </a:extLst>
          </p:cNvPr>
          <p:cNvSpPr txBox="1">
            <a:spLocks/>
          </p:cNvSpPr>
          <p:nvPr/>
        </p:nvSpPr>
        <p:spPr>
          <a:xfrm>
            <a:off x="1393216" y="2919493"/>
            <a:ext cx="9603275" cy="22226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Unvisited nodes:  </a:t>
            </a:r>
            <a:r>
              <a:rPr lang="en-US" sz="2400" strike="sngStrike" dirty="0"/>
              <a:t>0</a:t>
            </a:r>
            <a:r>
              <a:rPr lang="en-US" sz="2400" dirty="0"/>
              <a:t>  1  2  3  4  5  6  7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2CF9034-D201-AE49-8F40-A3547C2C27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3022853"/>
                  </p:ext>
                </p:extLst>
              </p:nvPr>
            </p:nvGraphicFramePr>
            <p:xfrm>
              <a:off x="1393216" y="3975818"/>
              <a:ext cx="5004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2000">
                      <a:extLst>
                        <a:ext uri="{9D8B030D-6E8A-4147-A177-3AD203B41FA5}">
                          <a16:colId xmlns:a16="http://schemas.microsoft.com/office/drawing/2014/main" val="4282581206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693411971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5547698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050801802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7821381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9114418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899828217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674670300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215187573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54399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Predecessor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923338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Distance from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73647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2CF9034-D201-AE49-8F40-A3547C2C27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3022853"/>
                  </p:ext>
                </p:extLst>
              </p:nvPr>
            </p:nvGraphicFramePr>
            <p:xfrm>
              <a:off x="1393216" y="3975818"/>
              <a:ext cx="5004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2000">
                      <a:extLst>
                        <a:ext uri="{9D8B030D-6E8A-4147-A177-3AD203B41FA5}">
                          <a16:colId xmlns:a16="http://schemas.microsoft.com/office/drawing/2014/main" val="4282581206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693411971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5547698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050801802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7821381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9114418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899828217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674670300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215187573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54399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Predecessor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92333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Distance from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6061" t="-206897" r="-596970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6061" t="-206897" r="-496970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28125" t="-206897" r="-412500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03030" t="-206897" r="-300000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03030" t="-206897" r="-200000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4375" t="-206897" r="-106250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00000" t="-206897" r="-3030" b="-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736473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5667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F2D8-98EE-0F46-A90F-EC86960E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64014"/>
            <a:ext cx="9603275" cy="733590"/>
          </a:xfrm>
        </p:spPr>
        <p:txBody>
          <a:bodyPr>
            <a:normAutofit/>
          </a:bodyPr>
          <a:lstStyle/>
          <a:p>
            <a:r>
              <a:rPr lang="en-US" sz="4500" cap="none" dirty="0"/>
              <a:t>Current node: 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ABAB83-D959-6A47-9EDB-9EC29C0A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084" y="2330660"/>
            <a:ext cx="5431928" cy="2893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4B1CADE-26B8-9942-9A19-ADCAB9EADF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572503"/>
                  </p:ext>
                </p:extLst>
              </p:nvPr>
            </p:nvGraphicFramePr>
            <p:xfrm>
              <a:off x="1393216" y="3975818"/>
              <a:ext cx="5004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2000">
                      <a:extLst>
                        <a:ext uri="{9D8B030D-6E8A-4147-A177-3AD203B41FA5}">
                          <a16:colId xmlns:a16="http://schemas.microsoft.com/office/drawing/2014/main" val="4282581206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693411971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5547698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050801802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7821381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9114418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899828217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674670300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215187573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54399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Predecessor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923338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Distance from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73647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4B1CADE-26B8-9942-9A19-ADCAB9EADF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572503"/>
                  </p:ext>
                </p:extLst>
              </p:nvPr>
            </p:nvGraphicFramePr>
            <p:xfrm>
              <a:off x="1393216" y="3975818"/>
              <a:ext cx="5004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2000">
                      <a:extLst>
                        <a:ext uri="{9D8B030D-6E8A-4147-A177-3AD203B41FA5}">
                          <a16:colId xmlns:a16="http://schemas.microsoft.com/office/drawing/2014/main" val="4282581206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693411971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5547698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050801802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7821381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9114418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899828217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674670300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215187573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54399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Predecessor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92333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Distance from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03030" t="-206897" r="-300000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03030" t="-206897" r="-200000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4375" t="-206897" r="-106250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00000" t="-206897" r="-3030" b="-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73647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31D7BE8-DA61-9D49-B37A-7B81863E809D}"/>
              </a:ext>
            </a:extLst>
          </p:cNvPr>
          <p:cNvSpPr/>
          <p:nvPr/>
        </p:nvSpPr>
        <p:spPr>
          <a:xfrm>
            <a:off x="6598508" y="2582561"/>
            <a:ext cx="729048" cy="72904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3086428-2942-2843-A436-B347989CA5C7}"/>
              </a:ext>
            </a:extLst>
          </p:cNvPr>
          <p:cNvSpPr txBox="1">
            <a:spLocks/>
          </p:cNvSpPr>
          <p:nvPr/>
        </p:nvSpPr>
        <p:spPr>
          <a:xfrm>
            <a:off x="1393216" y="2919493"/>
            <a:ext cx="9603275" cy="22226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Unvisited nodes:  </a:t>
            </a:r>
            <a:r>
              <a:rPr lang="en-US" sz="2400" strike="sngStrike" dirty="0"/>
              <a:t>0</a:t>
            </a:r>
            <a:r>
              <a:rPr lang="en-US" sz="2400" dirty="0"/>
              <a:t>  1  2  3  4  5  6  7</a:t>
            </a:r>
          </a:p>
        </p:txBody>
      </p:sp>
    </p:spTree>
    <p:extLst>
      <p:ext uri="{BB962C8B-B14F-4D97-AF65-F5344CB8AC3E}">
        <p14:creationId xmlns:p14="http://schemas.microsoft.com/office/powerpoint/2010/main" val="94127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F2D8-98EE-0F46-A90F-EC86960E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64014"/>
            <a:ext cx="9603275" cy="733590"/>
          </a:xfrm>
        </p:spPr>
        <p:txBody>
          <a:bodyPr>
            <a:normAutofit/>
          </a:bodyPr>
          <a:lstStyle/>
          <a:p>
            <a:r>
              <a:rPr lang="en-US" sz="4500" cap="none" dirty="0"/>
              <a:t>Current node: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ABAB83-D959-6A47-9EDB-9EC29C0A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084" y="2330660"/>
            <a:ext cx="5431928" cy="289309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31D7BE8-DA61-9D49-B37A-7B81863E809D}"/>
              </a:ext>
            </a:extLst>
          </p:cNvPr>
          <p:cNvSpPr/>
          <p:nvPr/>
        </p:nvSpPr>
        <p:spPr>
          <a:xfrm>
            <a:off x="7278130" y="3727777"/>
            <a:ext cx="729048" cy="72904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3086428-2942-2843-A436-B347989CA5C7}"/>
              </a:ext>
            </a:extLst>
          </p:cNvPr>
          <p:cNvSpPr txBox="1">
            <a:spLocks/>
          </p:cNvSpPr>
          <p:nvPr/>
        </p:nvSpPr>
        <p:spPr>
          <a:xfrm>
            <a:off x="1393216" y="2919493"/>
            <a:ext cx="9603275" cy="22226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Unvisited nodes:  </a:t>
            </a:r>
            <a:r>
              <a:rPr lang="en-US" sz="2400" strike="sngStrike" dirty="0"/>
              <a:t>0</a:t>
            </a:r>
            <a:r>
              <a:rPr lang="en-US" sz="2400" dirty="0"/>
              <a:t>  1  </a:t>
            </a:r>
            <a:r>
              <a:rPr lang="en-US" sz="2400" strike="sngStrike" dirty="0"/>
              <a:t>2</a:t>
            </a:r>
            <a:r>
              <a:rPr lang="en-US" sz="2400" dirty="0"/>
              <a:t>  3  4  5  6  7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9FC5E2C-5445-0D4F-8621-798ACCBC81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1544483"/>
                  </p:ext>
                </p:extLst>
              </p:nvPr>
            </p:nvGraphicFramePr>
            <p:xfrm>
              <a:off x="1393216" y="3975818"/>
              <a:ext cx="5004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2000">
                      <a:extLst>
                        <a:ext uri="{9D8B030D-6E8A-4147-A177-3AD203B41FA5}">
                          <a16:colId xmlns:a16="http://schemas.microsoft.com/office/drawing/2014/main" val="4282581206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693411971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5547698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050801802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7821381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9114418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899828217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674670300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215187573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54399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Predecessor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923338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Distance from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73647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9FC5E2C-5445-0D4F-8621-798ACCBC81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1544483"/>
                  </p:ext>
                </p:extLst>
              </p:nvPr>
            </p:nvGraphicFramePr>
            <p:xfrm>
              <a:off x="1393216" y="3975818"/>
              <a:ext cx="5004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2000">
                      <a:extLst>
                        <a:ext uri="{9D8B030D-6E8A-4147-A177-3AD203B41FA5}">
                          <a16:colId xmlns:a16="http://schemas.microsoft.com/office/drawing/2014/main" val="4282581206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693411971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5547698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050801802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7821381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9114418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899828217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674670300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215187573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54399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Predecessor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92333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Distance from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03030" t="-206897" r="-300000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03030" t="-206897" r="-200000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4375" t="-206897" r="-106250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00000" t="-206897" r="-3030" b="-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736473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284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F2D8-98EE-0F46-A90F-EC86960E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64014"/>
            <a:ext cx="9603275" cy="733590"/>
          </a:xfrm>
        </p:spPr>
        <p:txBody>
          <a:bodyPr>
            <a:normAutofit/>
          </a:bodyPr>
          <a:lstStyle/>
          <a:p>
            <a:r>
              <a:rPr lang="en-US" sz="4500" cap="none" dirty="0"/>
              <a:t>Current node: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ABAB83-D959-6A47-9EDB-9EC29C0A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084" y="2330660"/>
            <a:ext cx="5431928" cy="2893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4B1CADE-26B8-9942-9A19-ADCAB9EADF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0094297"/>
                  </p:ext>
                </p:extLst>
              </p:nvPr>
            </p:nvGraphicFramePr>
            <p:xfrm>
              <a:off x="1393216" y="3975818"/>
              <a:ext cx="5004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2000">
                      <a:extLst>
                        <a:ext uri="{9D8B030D-6E8A-4147-A177-3AD203B41FA5}">
                          <a16:colId xmlns:a16="http://schemas.microsoft.com/office/drawing/2014/main" val="4282581206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693411971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5547698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050801802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7821381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9114418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899828217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674670300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215187573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54399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Predecessor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923338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Distance from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73647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4B1CADE-26B8-9942-9A19-ADCAB9EADF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0094297"/>
                  </p:ext>
                </p:extLst>
              </p:nvPr>
            </p:nvGraphicFramePr>
            <p:xfrm>
              <a:off x="1393216" y="3975818"/>
              <a:ext cx="5004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2000">
                      <a:extLst>
                        <a:ext uri="{9D8B030D-6E8A-4147-A177-3AD203B41FA5}">
                          <a16:colId xmlns:a16="http://schemas.microsoft.com/office/drawing/2014/main" val="4282581206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693411971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5547698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050801802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7821381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9114418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899828217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674670300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215187573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54399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Predecessor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92333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Distance from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4375" t="-206897" r="-106250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00000" t="-206897" r="-3030" b="-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73647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31D7BE8-DA61-9D49-B37A-7B81863E809D}"/>
              </a:ext>
            </a:extLst>
          </p:cNvPr>
          <p:cNvSpPr/>
          <p:nvPr/>
        </p:nvSpPr>
        <p:spPr>
          <a:xfrm>
            <a:off x="7278130" y="3727777"/>
            <a:ext cx="729048" cy="72904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3086428-2942-2843-A436-B347989CA5C7}"/>
              </a:ext>
            </a:extLst>
          </p:cNvPr>
          <p:cNvSpPr txBox="1">
            <a:spLocks/>
          </p:cNvSpPr>
          <p:nvPr/>
        </p:nvSpPr>
        <p:spPr>
          <a:xfrm>
            <a:off x="1393216" y="2919493"/>
            <a:ext cx="9603275" cy="22226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Unvisited nodes:  </a:t>
            </a:r>
            <a:r>
              <a:rPr lang="en-US" sz="2400" strike="sngStrike" dirty="0"/>
              <a:t>0</a:t>
            </a:r>
            <a:r>
              <a:rPr lang="en-US" sz="2400" dirty="0"/>
              <a:t>  1  </a:t>
            </a:r>
            <a:r>
              <a:rPr lang="en-US" sz="2400" strike="sngStrike" dirty="0"/>
              <a:t>2</a:t>
            </a:r>
            <a:r>
              <a:rPr lang="en-US" sz="2400" dirty="0"/>
              <a:t>  3  4  5  6  7</a:t>
            </a:r>
          </a:p>
        </p:txBody>
      </p:sp>
    </p:spTree>
    <p:extLst>
      <p:ext uri="{BB962C8B-B14F-4D97-AF65-F5344CB8AC3E}">
        <p14:creationId xmlns:p14="http://schemas.microsoft.com/office/powerpoint/2010/main" val="266948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F2D8-98EE-0F46-A90F-EC86960E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64014"/>
            <a:ext cx="9603275" cy="733590"/>
          </a:xfrm>
        </p:spPr>
        <p:txBody>
          <a:bodyPr>
            <a:normAutofit/>
          </a:bodyPr>
          <a:lstStyle/>
          <a:p>
            <a:r>
              <a:rPr lang="en-US" sz="4500" cap="none" dirty="0"/>
              <a:t>Current node: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ABAB83-D959-6A47-9EDB-9EC29C0A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084" y="2330660"/>
            <a:ext cx="5431928" cy="289309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31D7BE8-DA61-9D49-B37A-7B81863E809D}"/>
              </a:ext>
            </a:extLst>
          </p:cNvPr>
          <p:cNvSpPr/>
          <p:nvPr/>
        </p:nvSpPr>
        <p:spPr>
          <a:xfrm>
            <a:off x="8600303" y="2370117"/>
            <a:ext cx="729048" cy="72904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3086428-2942-2843-A436-B347989CA5C7}"/>
              </a:ext>
            </a:extLst>
          </p:cNvPr>
          <p:cNvSpPr txBox="1">
            <a:spLocks/>
          </p:cNvSpPr>
          <p:nvPr/>
        </p:nvSpPr>
        <p:spPr>
          <a:xfrm>
            <a:off x="1393216" y="2919493"/>
            <a:ext cx="9603275" cy="22226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Unvisited nodes:  </a:t>
            </a:r>
            <a:r>
              <a:rPr lang="en-US" sz="2400" strike="sngStrike" dirty="0"/>
              <a:t>0</a:t>
            </a:r>
            <a:r>
              <a:rPr lang="en-US" sz="2400" dirty="0"/>
              <a:t>  </a:t>
            </a:r>
            <a:r>
              <a:rPr lang="en-US" sz="2400" strike="sngStrike" dirty="0"/>
              <a:t>1</a:t>
            </a:r>
            <a:r>
              <a:rPr lang="en-US" sz="2400" dirty="0"/>
              <a:t>  </a:t>
            </a:r>
            <a:r>
              <a:rPr lang="en-US" sz="2400" strike="sngStrike" dirty="0"/>
              <a:t>2</a:t>
            </a:r>
            <a:r>
              <a:rPr lang="en-US" sz="2400" dirty="0"/>
              <a:t>  3  4  5  6  7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638649C-6C89-3B41-A1B5-A67E454C2A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3064477"/>
                  </p:ext>
                </p:extLst>
              </p:nvPr>
            </p:nvGraphicFramePr>
            <p:xfrm>
              <a:off x="1393216" y="3975818"/>
              <a:ext cx="5004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2000">
                      <a:extLst>
                        <a:ext uri="{9D8B030D-6E8A-4147-A177-3AD203B41FA5}">
                          <a16:colId xmlns:a16="http://schemas.microsoft.com/office/drawing/2014/main" val="4282581206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693411971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5547698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050801802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7821381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9114418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899828217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674670300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215187573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54399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Predecessor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923338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Distance from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73647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5638649C-6C89-3B41-A1B5-A67E454C2A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3064477"/>
                  </p:ext>
                </p:extLst>
              </p:nvPr>
            </p:nvGraphicFramePr>
            <p:xfrm>
              <a:off x="1393216" y="3975818"/>
              <a:ext cx="5004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2000">
                      <a:extLst>
                        <a:ext uri="{9D8B030D-6E8A-4147-A177-3AD203B41FA5}">
                          <a16:colId xmlns:a16="http://schemas.microsoft.com/office/drawing/2014/main" val="4282581206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693411971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5547698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050801802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7821381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9114418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899828217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674670300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215187573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54399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Predecessor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92333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Distance from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4375" t="-206897" r="-106250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00000" t="-206897" r="-3030" b="-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736473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17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F2D8-98EE-0F46-A90F-EC86960E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64014"/>
            <a:ext cx="9603275" cy="733590"/>
          </a:xfrm>
        </p:spPr>
        <p:txBody>
          <a:bodyPr>
            <a:normAutofit/>
          </a:bodyPr>
          <a:lstStyle/>
          <a:p>
            <a:r>
              <a:rPr lang="en-US" sz="4500" cap="none" dirty="0"/>
              <a:t>Current node: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ABAB83-D959-6A47-9EDB-9EC29C0A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084" y="2330660"/>
            <a:ext cx="5431928" cy="2893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4B1CADE-26B8-9942-9A19-ADCAB9EADF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6721898"/>
                  </p:ext>
                </p:extLst>
              </p:nvPr>
            </p:nvGraphicFramePr>
            <p:xfrm>
              <a:off x="1393216" y="3975818"/>
              <a:ext cx="5004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2000">
                      <a:extLst>
                        <a:ext uri="{9D8B030D-6E8A-4147-A177-3AD203B41FA5}">
                          <a16:colId xmlns:a16="http://schemas.microsoft.com/office/drawing/2014/main" val="4282581206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693411971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5547698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050801802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7821381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9114418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899828217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674670300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215187573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54399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Predecessor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923338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Distance from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73647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4B1CADE-26B8-9942-9A19-ADCAB9EADF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6721898"/>
                  </p:ext>
                </p:extLst>
              </p:nvPr>
            </p:nvGraphicFramePr>
            <p:xfrm>
              <a:off x="1393216" y="3975818"/>
              <a:ext cx="5004000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2000">
                      <a:extLst>
                        <a:ext uri="{9D8B030D-6E8A-4147-A177-3AD203B41FA5}">
                          <a16:colId xmlns:a16="http://schemas.microsoft.com/office/drawing/2014/main" val="4282581206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693411971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5547698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3050801802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78213819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91144188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1899828217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674670300"/>
                        </a:ext>
                      </a:extLst>
                    </a:gridCol>
                    <a:gridCol w="414000">
                      <a:extLst>
                        <a:ext uri="{9D8B030D-6E8A-4147-A177-3AD203B41FA5}">
                          <a16:colId xmlns:a16="http://schemas.microsoft.com/office/drawing/2014/main" val="215187573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54399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Predecessor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92333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Distance from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00000" t="-206897" r="-3030" b="-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73647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31D7BE8-DA61-9D49-B37A-7B81863E809D}"/>
              </a:ext>
            </a:extLst>
          </p:cNvPr>
          <p:cNvSpPr/>
          <p:nvPr/>
        </p:nvSpPr>
        <p:spPr>
          <a:xfrm>
            <a:off x="8600303" y="2370117"/>
            <a:ext cx="729048" cy="72904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3086428-2942-2843-A436-B347989CA5C7}"/>
              </a:ext>
            </a:extLst>
          </p:cNvPr>
          <p:cNvSpPr txBox="1">
            <a:spLocks/>
          </p:cNvSpPr>
          <p:nvPr/>
        </p:nvSpPr>
        <p:spPr>
          <a:xfrm>
            <a:off x="1393216" y="2919493"/>
            <a:ext cx="9603275" cy="22226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Unvisited nodes:  </a:t>
            </a:r>
            <a:r>
              <a:rPr lang="en-US" sz="2400" strike="sngStrike" dirty="0"/>
              <a:t>0</a:t>
            </a:r>
            <a:r>
              <a:rPr lang="en-US" sz="2400" dirty="0"/>
              <a:t>  </a:t>
            </a:r>
            <a:r>
              <a:rPr lang="en-US" sz="2400" strike="sngStrike" dirty="0"/>
              <a:t>1</a:t>
            </a:r>
            <a:r>
              <a:rPr lang="en-US" sz="2400" dirty="0"/>
              <a:t>  </a:t>
            </a:r>
            <a:r>
              <a:rPr lang="en-US" sz="2400" strike="sngStrike" dirty="0"/>
              <a:t>2</a:t>
            </a:r>
            <a:r>
              <a:rPr lang="en-US" sz="2400" dirty="0"/>
              <a:t>  3  4  5  6  7</a:t>
            </a:r>
          </a:p>
        </p:txBody>
      </p:sp>
    </p:spTree>
    <p:extLst>
      <p:ext uri="{BB962C8B-B14F-4D97-AF65-F5344CB8AC3E}">
        <p14:creationId xmlns:p14="http://schemas.microsoft.com/office/powerpoint/2010/main" val="160019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{EFFB5D79-9916-EA4B-B87F-CC78BA093591}tf10001119</Template>
  <TotalTime>91</TotalTime>
  <Words>793</Words>
  <Application>Microsoft Macintosh PowerPoint</Application>
  <PresentationFormat>Widescreen</PresentationFormat>
  <Paragraphs>453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Cambria Math</vt:lpstr>
      <vt:lpstr>Gill Sans MT</vt:lpstr>
      <vt:lpstr>Wingdings</vt:lpstr>
      <vt:lpstr>Gallery</vt:lpstr>
      <vt:lpstr>Dijkstra’s Algorithm</vt:lpstr>
      <vt:lpstr>We’ll go from 0</vt:lpstr>
      <vt:lpstr>Initialisation</vt:lpstr>
      <vt:lpstr>Current node: 0</vt:lpstr>
      <vt:lpstr>Current node: 0</vt:lpstr>
      <vt:lpstr>Current node: 2</vt:lpstr>
      <vt:lpstr>Current node: 2</vt:lpstr>
      <vt:lpstr>Current node: 1</vt:lpstr>
      <vt:lpstr>Current node: 1</vt:lpstr>
      <vt:lpstr>Current node: 3</vt:lpstr>
      <vt:lpstr>Current node: 4</vt:lpstr>
      <vt:lpstr>Current node: 4</vt:lpstr>
      <vt:lpstr>Current node: 5</vt:lpstr>
      <vt:lpstr>Current node: 5</vt:lpstr>
      <vt:lpstr>Current node: 6</vt:lpstr>
      <vt:lpstr>Current node: 7</vt:lpstr>
      <vt:lpstr>Done!</vt:lpstr>
      <vt:lpstr>Pseudo-Code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Dijkstra’s Algorithm</dc:title>
  <dc:creator>Microsoft Office User</dc:creator>
  <cp:lastModifiedBy>Microsoft Office User</cp:lastModifiedBy>
  <cp:revision>37</cp:revision>
  <dcterms:created xsi:type="dcterms:W3CDTF">2019-07-15T10:19:58Z</dcterms:created>
  <dcterms:modified xsi:type="dcterms:W3CDTF">2019-11-06T04:20:40Z</dcterms:modified>
</cp:coreProperties>
</file>